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9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1"/>
    <p:restoredTop sz="64888"/>
  </p:normalViewPr>
  <p:slideViewPr>
    <p:cSldViewPr snapToGrid="0" snapToObjects="1">
      <p:cViewPr varScale="1">
        <p:scale>
          <a:sx n="89" d="100"/>
          <a:sy n="89" d="100"/>
        </p:scale>
        <p:origin x="2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CC600-2F75-474A-9C3C-7B564C619BDC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14CF5-C670-9C46-A9E9-70EA6FD21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7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716B5-5840-9D4B-99B6-0AF0D6D71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65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2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9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3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6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60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67374-A01F-AB4D-86E8-AE21A83506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7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94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03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15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9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7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20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14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01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8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79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78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1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1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2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6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6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86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1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24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2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2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7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14CF5-C670-9C46-A9E9-70EA6FD21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1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0328-3F2F-4046-9BA0-0608AA623B5A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7523E-B70D-E147-BDF6-C29E1ECF078A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EE15A-8B1B-1E48-A5B8-850E4220B75F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A0AC-2E11-DF47-9D6E-D1528D71ED8C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1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C5C0C-4ACC-1E4F-8BFD-9350AC0295D4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85AA-1824-5042-8967-AF10F333B52D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CF75D-35B7-A64A-9C3F-FCB5A452FB66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5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B78EF-78C9-4646-A78C-45482C73606A}" type="datetime1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44A0-E0DA-3B41-BA86-707F768DCB60}" type="datetime1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4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8D70-9B62-7147-89E8-31C04A682E4F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7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0A90-7F7B-0441-8640-FE52A8A54BAF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2552C-005E-274F-8F02-969514EF0F0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AED7-D176-0747-A73A-4DABE0D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378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CS188: Distributed Systems</a:t>
            </a:r>
            <a:b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 4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44686"/>
            <a:ext cx="9144000" cy="22708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b="1" dirty="0" smtClean="0"/>
              <a:t>Spring 2019</a:t>
            </a:r>
          </a:p>
          <a:p>
            <a:endParaRPr lang="en-US" sz="2800" dirty="0"/>
          </a:p>
          <a:p>
            <a:r>
              <a:rPr lang="en-US" sz="2800" dirty="0" smtClean="0"/>
              <a:t>Ravi Netravali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690087" y="2551146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041071" y="3375498"/>
            <a:ext cx="7848600" cy="581459"/>
            <a:chOff x="457200" y="2586981"/>
            <a:chExt cx="7190941" cy="5814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41071" y="4442298"/>
            <a:ext cx="7848600" cy="581459"/>
            <a:chOff x="457200" y="2586981"/>
            <a:chExt cx="7190941" cy="581459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Process 12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9466259" y="4458573"/>
            <a:ext cx="473786" cy="555192"/>
            <a:chOff x="1828800" y="2586981"/>
            <a:chExt cx="457200" cy="581459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37765" y="367563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22671" y="2592853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458173" y="3650247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25826" y="258674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14" y="321562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97" y="4224091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16" y="2120766"/>
            <a:ext cx="799666" cy="799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85" y="3164326"/>
            <a:ext cx="799666" cy="7996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12" y="4263085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73878" y="3952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375071" y="2661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631278" y="28901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822871" y="3804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8</a:t>
            </a:r>
            <a:endParaRPr lang="en-US" sz="2400" baseline="-2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690087" y="2551146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041071" y="3375498"/>
            <a:ext cx="7848600" cy="581459"/>
            <a:chOff x="457200" y="2586981"/>
            <a:chExt cx="7190941" cy="5814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 flipV="1">
            <a:off x="2559715" y="4733027"/>
            <a:ext cx="5599365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1" y="4442298"/>
            <a:ext cx="649016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37765" y="367563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22671" y="2592853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458173" y="3650247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25826" y="258674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14" y="321562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97" y="4224091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16" y="2120766"/>
            <a:ext cx="799666" cy="799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85" y="3164326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73878" y="3952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375071" y="2661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631278" y="28901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8822871" y="3804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8</a:t>
            </a:r>
            <a:endParaRPr lang="en-US" sz="2400" baseline="-25000" dirty="0"/>
          </a:p>
        </p:txBody>
      </p:sp>
      <p:sp>
        <p:nvSpPr>
          <p:cNvPr id="3" name="Oval 2"/>
          <p:cNvSpPr/>
          <p:nvPr/>
        </p:nvSpPr>
        <p:spPr>
          <a:xfrm rot="1351521">
            <a:off x="8239761" y="3423557"/>
            <a:ext cx="1080381" cy="183424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95464" y="4273021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690087" y="2551146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42989" y="3666227"/>
            <a:ext cx="541879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59715" y="4733027"/>
            <a:ext cx="5599365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1" y="4442298"/>
            <a:ext cx="634636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37765" y="367563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22671" y="2592853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325826" y="258674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14" y="321562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97" y="4224091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16" y="2120766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73878" y="3952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375071" y="2661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631278" y="28901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9395464" y="3001226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1351521">
            <a:off x="7884084" y="2320539"/>
            <a:ext cx="1080381" cy="183424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41209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42989" y="3666227"/>
            <a:ext cx="541879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59715" y="4733027"/>
            <a:ext cx="5599365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1" y="4442298"/>
            <a:ext cx="634636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37765" y="367563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22671" y="2592853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14" y="321562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97" y="4224091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73878" y="3952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375071" y="26615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8377741" y="3025240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20673416">
            <a:off x="6830753" y="2061864"/>
            <a:ext cx="1433416" cy="285008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41209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42989" y="3666227"/>
            <a:ext cx="541879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7"/>
            <a:ext cx="3465789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37765" y="367563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14" y="3215623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573878" y="3952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7482584" y="3968795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1126775">
            <a:off x="5952314" y="3470219"/>
            <a:ext cx="842278" cy="165644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41209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2989" y="3666229"/>
            <a:ext cx="289007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7"/>
            <a:ext cx="3465789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74871" y="259285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32" y="210988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0404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6556068" y="3030517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1646773">
            <a:off x="5561023" y="2380512"/>
            <a:ext cx="842278" cy="165644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160062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2989" y="3666229"/>
            <a:ext cx="289007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7"/>
            <a:ext cx="3465789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9775" y="256746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4300291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471" y="26570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645763" y="3033635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20453697">
            <a:off x="4492410" y="2218793"/>
            <a:ext cx="1068294" cy="283381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160062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2989" y="3666229"/>
            <a:ext cx="289007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8"/>
            <a:ext cx="74033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17471" y="368503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3194957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22271" y="395695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4594864" y="4037296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1926772">
            <a:off x="3319806" y="3364616"/>
            <a:ext cx="1127744" cy="1813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90087" y="2551148"/>
            <a:ext cx="160062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89514" y="256746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42989" y="3650247"/>
            <a:ext cx="55944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8"/>
            <a:ext cx="74033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2128157"/>
            <a:ext cx="799666" cy="7996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678278" y="29618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4539635" y="2961892"/>
            <a:ext cx="191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Inconsistent!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1926772">
            <a:off x="3306655" y="2285880"/>
            <a:ext cx="1127744" cy="181368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690087" y="2514600"/>
            <a:ext cx="412342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041071" y="227673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542989" y="3650247"/>
            <a:ext cx="55944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041070" y="337549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62091" y="4733028"/>
            <a:ext cx="74033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041070" y="4442298"/>
            <a:ext cx="64901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Briefly review logical clocks</a:t>
            </a:r>
          </a:p>
          <a:p>
            <a:endParaRPr lang="en-US" dirty="0"/>
          </a:p>
          <a:p>
            <a:r>
              <a:rPr lang="en-US" dirty="0" smtClean="0"/>
              <a:t>Logical clocks don’t handle failures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checkpointing</a:t>
            </a:r>
            <a:r>
              <a:rPr lang="en-US" dirty="0" smtClean="0">
                <a:sym typeface="Wingdings"/>
              </a:rPr>
              <a:t>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Chandy-Lamport</a:t>
            </a:r>
            <a:r>
              <a:rPr lang="en-US" dirty="0" smtClean="0"/>
              <a:t> algorithm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Checkpoint-based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Problem: domino effect</a:t>
            </a:r>
          </a:p>
          <a:p>
            <a:pPr lvl="1"/>
            <a:r>
              <a:rPr lang="en-US" dirty="0" smtClean="0"/>
              <a:t>Cause: Uncoordinated </a:t>
            </a:r>
            <a:r>
              <a:rPr lang="en-US" dirty="0" err="1" smtClean="0"/>
              <a:t>checkpointing</a:t>
            </a:r>
            <a:r>
              <a:rPr lang="en-US" dirty="0" smtClean="0"/>
              <a:t> across processes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Solution: coordinated </a:t>
            </a:r>
            <a:r>
              <a:rPr lang="en-US" dirty="0" err="1" smtClean="0">
                <a:solidFill>
                  <a:srgbClr val="00B0F0"/>
                </a:solidFill>
              </a:rPr>
              <a:t>checkpointing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Example: </a:t>
            </a:r>
            <a:r>
              <a:rPr lang="en-US" b="1" dirty="0" err="1" smtClean="0"/>
              <a:t>Chandy-Lamport</a:t>
            </a:r>
            <a:r>
              <a:rPr lang="en-US" b="1" dirty="0" smtClean="0"/>
              <a:t> snapshot</a:t>
            </a:r>
          </a:p>
          <a:p>
            <a:pPr lvl="2"/>
            <a:r>
              <a:rPr lang="en-US" sz="2400" dirty="0"/>
              <a:t>G</a:t>
            </a:r>
            <a:r>
              <a:rPr lang="en-US" sz="2400" dirty="0" smtClean="0"/>
              <a:t>lobal snapshot of a distributed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 world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49843"/>
            <a:ext cx="9144000" cy="32127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830285" y="3841921"/>
            <a:ext cx="762000" cy="1371600"/>
          </a:xfrm>
          <a:prstGeom prst="rect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50872" y="3862956"/>
            <a:ext cx="762000" cy="1371600"/>
          </a:xfrm>
          <a:prstGeom prst="rect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0589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Our goal: take a snapshot of a distributed system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 use cases:</a:t>
            </a:r>
          </a:p>
          <a:p>
            <a:pPr lvl="1"/>
            <a:r>
              <a:rPr lang="en-US" dirty="0" smtClean="0"/>
              <a:t>Deadlock detection: find any cyclical dependencies across processes</a:t>
            </a:r>
          </a:p>
          <a:p>
            <a:pPr lvl="1"/>
            <a:r>
              <a:rPr lang="en-US" dirty="0" smtClean="0"/>
              <a:t>Garbage collection: ensure no process has handle to file</a:t>
            </a:r>
          </a:p>
          <a:p>
            <a:pPr lvl="1"/>
            <a:r>
              <a:rPr lang="en-US" dirty="0" smtClean="0"/>
              <a:t>Evaluation of any </a:t>
            </a:r>
            <a:r>
              <a:rPr lang="en-US" b="1" dirty="0" smtClean="0"/>
              <a:t>stable property </a:t>
            </a:r>
            <a:r>
              <a:rPr lang="en-US" dirty="0" smtClean="0"/>
              <a:t>(if property is true at some point, it will be true from that point 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token ring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81913" y="2573569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700454" y="2285898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4681654" y="250786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50414" y="2636666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700454" y="3384658"/>
            <a:ext cx="7162800" cy="581459"/>
            <a:chOff x="838200" y="2586981"/>
            <a:chExt cx="7162800" cy="5814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Process 10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0454" y="4451458"/>
            <a:ext cx="7162800" cy="581459"/>
            <a:chOff x="838200" y="2586981"/>
            <a:chExt cx="7162800" cy="58145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Process 13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5291254" y="35851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68134" y="35851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53934" y="466679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439734" y="46519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201734" y="25183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95110" y="3750778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57115" y="2635698"/>
            <a:ext cx="664758" cy="203635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80271" y="2929429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5774195" y="3703529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7729654" y="381371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2522321" y="5452770"/>
            <a:ext cx="768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Rotate lock possession across processes </a:t>
            </a:r>
            <a:r>
              <a:rPr lang="en-US" sz="2400" b="1" smtClean="0"/>
              <a:t>in circle/ring order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token ring (snapshot 1)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181550" y="2690923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00092" y="2386259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4581292" y="26082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7"/>
          <p:cNvCxnSpPr>
            <a:stCxn id="7" idx="4"/>
          </p:cNvCxnSpPr>
          <p:nvPr/>
        </p:nvCxnSpPr>
        <p:spPr>
          <a:xfrm>
            <a:off x="4650052" y="2745748"/>
            <a:ext cx="603393" cy="96124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600092" y="3485019"/>
            <a:ext cx="7162800" cy="581459"/>
            <a:chOff x="838200" y="2586981"/>
            <a:chExt cx="7162800" cy="5814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Process 10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00092" y="4551819"/>
            <a:ext cx="7162800" cy="581459"/>
            <a:chOff x="838200" y="2586981"/>
            <a:chExt cx="7162800" cy="58145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Process 13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5190892" y="368547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67772" y="368547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653572" y="476715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39372" y="475227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01372" y="261867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>
            <a:stCxn id="16" idx="5"/>
          </p:cNvCxnSpPr>
          <p:nvPr/>
        </p:nvCxnSpPr>
        <p:spPr>
          <a:xfrm>
            <a:off x="6085153" y="3802859"/>
            <a:ext cx="612988" cy="101824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7"/>
            <a:endCxn id="27" idx="3"/>
          </p:cNvCxnSpPr>
          <p:nvPr/>
        </p:nvCxnSpPr>
        <p:spPr>
          <a:xfrm flipV="1">
            <a:off x="7456753" y="2736059"/>
            <a:ext cx="664758" cy="203635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2016" y="276151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298087" y="385176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7629292" y="391407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26" y="2200012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28" y="3307156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83" y="4360786"/>
            <a:ext cx="799666" cy="799666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 bwMode="auto">
          <a:xfrm>
            <a:off x="3559161" y="2101044"/>
            <a:ext cx="3736428" cy="3499944"/>
          </a:xfrm>
          <a:custGeom>
            <a:avLst/>
            <a:gdLst>
              <a:gd name="connsiteX0" fmla="*/ 0 w 3736428"/>
              <a:gd name="connsiteY0" fmla="*/ 0 h 3499944"/>
              <a:gd name="connsiteX1" fmla="*/ 472965 w 3736428"/>
              <a:gd name="connsiteY1" fmla="*/ 599089 h 3499944"/>
              <a:gd name="connsiteX2" fmla="*/ 882869 w 3736428"/>
              <a:gd name="connsiteY2" fmla="*/ 1182413 h 3499944"/>
              <a:gd name="connsiteX3" fmla="*/ 2033752 w 3736428"/>
              <a:gd name="connsiteY3" fmla="*/ 1213944 h 3499944"/>
              <a:gd name="connsiteX4" fmla="*/ 2049517 w 3736428"/>
              <a:gd name="connsiteY4" fmla="*/ 1702675 h 3499944"/>
              <a:gd name="connsiteX5" fmla="*/ 2144110 w 3736428"/>
              <a:gd name="connsiteY5" fmla="*/ 2317531 h 3499944"/>
              <a:gd name="connsiteX6" fmla="*/ 3452648 w 3736428"/>
              <a:gd name="connsiteY6" fmla="*/ 2333296 h 3499944"/>
              <a:gd name="connsiteX7" fmla="*/ 3452648 w 3736428"/>
              <a:gd name="connsiteY7" fmla="*/ 2774731 h 3499944"/>
              <a:gd name="connsiteX8" fmla="*/ 3736428 w 3736428"/>
              <a:gd name="connsiteY8" fmla="*/ 3499944 h 3499944"/>
              <a:gd name="connsiteX0" fmla="*/ 0 w 3736428"/>
              <a:gd name="connsiteY0" fmla="*/ 0 h 3499944"/>
              <a:gd name="connsiteX1" fmla="*/ 472965 w 3736428"/>
              <a:gd name="connsiteY1" fmla="*/ 599089 h 3499944"/>
              <a:gd name="connsiteX2" fmla="*/ 882869 w 3736428"/>
              <a:gd name="connsiteY2" fmla="*/ 1182413 h 3499944"/>
              <a:gd name="connsiteX3" fmla="*/ 2033752 w 3736428"/>
              <a:gd name="connsiteY3" fmla="*/ 1213944 h 3499944"/>
              <a:gd name="connsiteX4" fmla="*/ 2049517 w 3736428"/>
              <a:gd name="connsiteY4" fmla="*/ 1702675 h 3499944"/>
              <a:gd name="connsiteX5" fmla="*/ 2144110 w 3736428"/>
              <a:gd name="connsiteY5" fmla="*/ 2317531 h 3499944"/>
              <a:gd name="connsiteX6" fmla="*/ 3294993 w 3736428"/>
              <a:gd name="connsiteY6" fmla="*/ 2333296 h 3499944"/>
              <a:gd name="connsiteX7" fmla="*/ 3452648 w 3736428"/>
              <a:gd name="connsiteY7" fmla="*/ 2774731 h 3499944"/>
              <a:gd name="connsiteX8" fmla="*/ 3736428 w 3736428"/>
              <a:gd name="connsiteY8" fmla="*/ 3499944 h 3499944"/>
              <a:gd name="connsiteX0" fmla="*/ 0 w 3736428"/>
              <a:gd name="connsiteY0" fmla="*/ 0 h 3499944"/>
              <a:gd name="connsiteX1" fmla="*/ 472965 w 3736428"/>
              <a:gd name="connsiteY1" fmla="*/ 599089 h 3499944"/>
              <a:gd name="connsiteX2" fmla="*/ 882869 w 3736428"/>
              <a:gd name="connsiteY2" fmla="*/ 1182413 h 3499944"/>
              <a:gd name="connsiteX3" fmla="*/ 1828800 w 3736428"/>
              <a:gd name="connsiteY3" fmla="*/ 1229710 h 3499944"/>
              <a:gd name="connsiteX4" fmla="*/ 2049517 w 3736428"/>
              <a:gd name="connsiteY4" fmla="*/ 1702675 h 3499944"/>
              <a:gd name="connsiteX5" fmla="*/ 2144110 w 3736428"/>
              <a:gd name="connsiteY5" fmla="*/ 2317531 h 3499944"/>
              <a:gd name="connsiteX6" fmla="*/ 3294993 w 3736428"/>
              <a:gd name="connsiteY6" fmla="*/ 2333296 h 3499944"/>
              <a:gd name="connsiteX7" fmla="*/ 3452648 w 3736428"/>
              <a:gd name="connsiteY7" fmla="*/ 2774731 h 3499944"/>
              <a:gd name="connsiteX8" fmla="*/ 3736428 w 3736428"/>
              <a:gd name="connsiteY8" fmla="*/ 3499944 h 349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6428" h="3499944">
                <a:moveTo>
                  <a:pt x="0" y="0"/>
                </a:moveTo>
                <a:cubicBezTo>
                  <a:pt x="162910" y="201010"/>
                  <a:pt x="325820" y="402020"/>
                  <a:pt x="472965" y="599089"/>
                </a:cubicBezTo>
                <a:cubicBezTo>
                  <a:pt x="620110" y="796158"/>
                  <a:pt x="656897" y="1077310"/>
                  <a:pt x="882869" y="1182413"/>
                </a:cubicBezTo>
                <a:cubicBezTo>
                  <a:pt x="1108841" y="1287516"/>
                  <a:pt x="1634359" y="1143000"/>
                  <a:pt x="1828800" y="1229710"/>
                </a:cubicBezTo>
                <a:cubicBezTo>
                  <a:pt x="2023241" y="1316420"/>
                  <a:pt x="1996965" y="1521372"/>
                  <a:pt x="2049517" y="1702675"/>
                </a:cubicBezTo>
                <a:cubicBezTo>
                  <a:pt x="2102069" y="1883978"/>
                  <a:pt x="1936531" y="2212428"/>
                  <a:pt x="2144110" y="2317531"/>
                </a:cubicBezTo>
                <a:cubicBezTo>
                  <a:pt x="2351689" y="2422634"/>
                  <a:pt x="3076903" y="2257096"/>
                  <a:pt x="3294993" y="2333296"/>
                </a:cubicBezTo>
                <a:cubicBezTo>
                  <a:pt x="3513083" y="2409496"/>
                  <a:pt x="3379075" y="2580290"/>
                  <a:pt x="3452648" y="2774731"/>
                </a:cubicBezTo>
                <a:cubicBezTo>
                  <a:pt x="3526221" y="2969172"/>
                  <a:pt x="3736428" y="3499944"/>
                  <a:pt x="3736428" y="3499944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768550" y="3977997"/>
            <a:ext cx="1422342" cy="1372226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20950" y="5028127"/>
            <a:ext cx="2636504" cy="474496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2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token ring (snapshot 2)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125795" y="2832634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544336" y="2542376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4525536" y="276434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94296" y="2893144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544336" y="3641136"/>
            <a:ext cx="7162800" cy="581459"/>
            <a:chOff x="838200" y="2586981"/>
            <a:chExt cx="7162800" cy="5814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Process 10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44336" y="4707936"/>
            <a:ext cx="7162800" cy="581459"/>
            <a:chOff x="838200" y="2586981"/>
            <a:chExt cx="7162800" cy="58145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Process 13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5135136" y="38415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12016" y="38415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97816" y="492327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283616" y="49083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045616" y="27747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38992" y="4007256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7"/>
            <a:endCxn id="27" idx="3"/>
          </p:cNvCxnSpPr>
          <p:nvPr/>
        </p:nvCxnSpPr>
        <p:spPr>
          <a:xfrm flipV="1">
            <a:off x="7400997" y="2892176"/>
            <a:ext cx="664758" cy="203635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93402" y="288466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266023" y="400725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7573536" y="407019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90" y="3489586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02" y="4571722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136" y="2386241"/>
            <a:ext cx="799666" cy="799666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 bwMode="auto">
          <a:xfrm>
            <a:off x="4361031" y="2241395"/>
            <a:ext cx="4186795" cy="3436883"/>
          </a:xfrm>
          <a:custGeom>
            <a:avLst/>
            <a:gdLst>
              <a:gd name="connsiteX0" fmla="*/ 4301541 w 4497012"/>
              <a:gd name="connsiteY0" fmla="*/ 0 h 3436883"/>
              <a:gd name="connsiteX1" fmla="*/ 4270010 w 4497012"/>
              <a:gd name="connsiteY1" fmla="*/ 599090 h 3436883"/>
              <a:gd name="connsiteX2" fmla="*/ 4191182 w 4497012"/>
              <a:gd name="connsiteY2" fmla="*/ 1040524 h 3436883"/>
              <a:gd name="connsiteX3" fmla="*/ 375927 w 4497012"/>
              <a:gd name="connsiteY3" fmla="*/ 1198179 h 3436883"/>
              <a:gd name="connsiteX4" fmla="*/ 155210 w 4497012"/>
              <a:gd name="connsiteY4" fmla="*/ 1671145 h 3436883"/>
              <a:gd name="connsiteX5" fmla="*/ 502051 w 4497012"/>
              <a:gd name="connsiteY5" fmla="*/ 2333297 h 3436883"/>
              <a:gd name="connsiteX6" fmla="*/ 1416451 w 4497012"/>
              <a:gd name="connsiteY6" fmla="*/ 2349062 h 3436883"/>
              <a:gd name="connsiteX7" fmla="*/ 1432217 w 4497012"/>
              <a:gd name="connsiteY7" fmla="*/ 2774731 h 3436883"/>
              <a:gd name="connsiteX8" fmla="*/ 1432217 w 4497012"/>
              <a:gd name="connsiteY8" fmla="*/ 3436883 h 3436883"/>
              <a:gd name="connsiteX0" fmla="*/ 4273299 w 4288520"/>
              <a:gd name="connsiteY0" fmla="*/ 0 h 3436883"/>
              <a:gd name="connsiteX1" fmla="*/ 4241768 w 4288520"/>
              <a:gd name="connsiteY1" fmla="*/ 599090 h 3436883"/>
              <a:gd name="connsiteX2" fmla="*/ 3753036 w 4288520"/>
              <a:gd name="connsiteY2" fmla="*/ 1182414 h 3436883"/>
              <a:gd name="connsiteX3" fmla="*/ 347685 w 4288520"/>
              <a:gd name="connsiteY3" fmla="*/ 1198179 h 3436883"/>
              <a:gd name="connsiteX4" fmla="*/ 126968 w 4288520"/>
              <a:gd name="connsiteY4" fmla="*/ 1671145 h 3436883"/>
              <a:gd name="connsiteX5" fmla="*/ 473809 w 4288520"/>
              <a:gd name="connsiteY5" fmla="*/ 2333297 h 3436883"/>
              <a:gd name="connsiteX6" fmla="*/ 1388209 w 4288520"/>
              <a:gd name="connsiteY6" fmla="*/ 2349062 h 3436883"/>
              <a:gd name="connsiteX7" fmla="*/ 1403975 w 4288520"/>
              <a:gd name="connsiteY7" fmla="*/ 2774731 h 3436883"/>
              <a:gd name="connsiteX8" fmla="*/ 1403975 w 4288520"/>
              <a:gd name="connsiteY8" fmla="*/ 3436883 h 3436883"/>
              <a:gd name="connsiteX0" fmla="*/ 4171574 w 4186795"/>
              <a:gd name="connsiteY0" fmla="*/ 0 h 3436883"/>
              <a:gd name="connsiteX1" fmla="*/ 4140043 w 4186795"/>
              <a:gd name="connsiteY1" fmla="*/ 599090 h 3436883"/>
              <a:gd name="connsiteX2" fmla="*/ 3651311 w 4186795"/>
              <a:gd name="connsiteY2" fmla="*/ 1182414 h 3436883"/>
              <a:gd name="connsiteX3" fmla="*/ 435146 w 4186795"/>
              <a:gd name="connsiteY3" fmla="*/ 1166648 h 3436883"/>
              <a:gd name="connsiteX4" fmla="*/ 25243 w 4186795"/>
              <a:gd name="connsiteY4" fmla="*/ 1671145 h 3436883"/>
              <a:gd name="connsiteX5" fmla="*/ 372084 w 4186795"/>
              <a:gd name="connsiteY5" fmla="*/ 2333297 h 3436883"/>
              <a:gd name="connsiteX6" fmla="*/ 1286484 w 4186795"/>
              <a:gd name="connsiteY6" fmla="*/ 2349062 h 3436883"/>
              <a:gd name="connsiteX7" fmla="*/ 1302250 w 4186795"/>
              <a:gd name="connsiteY7" fmla="*/ 2774731 h 3436883"/>
              <a:gd name="connsiteX8" fmla="*/ 1302250 w 4186795"/>
              <a:gd name="connsiteY8" fmla="*/ 3436883 h 343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6795" h="3436883">
                <a:moveTo>
                  <a:pt x="4171574" y="0"/>
                </a:moveTo>
                <a:cubicBezTo>
                  <a:pt x="4165005" y="212834"/>
                  <a:pt x="4226754" y="402021"/>
                  <a:pt x="4140043" y="599090"/>
                </a:cubicBezTo>
                <a:cubicBezTo>
                  <a:pt x="4053332" y="796159"/>
                  <a:pt x="4268794" y="1087821"/>
                  <a:pt x="3651311" y="1182414"/>
                </a:cubicBezTo>
                <a:cubicBezTo>
                  <a:pt x="3033828" y="1277007"/>
                  <a:pt x="1039491" y="1085193"/>
                  <a:pt x="435146" y="1166648"/>
                </a:cubicBezTo>
                <a:cubicBezTo>
                  <a:pt x="-169199" y="1248103"/>
                  <a:pt x="35753" y="1476704"/>
                  <a:pt x="25243" y="1671145"/>
                </a:cubicBezTo>
                <a:cubicBezTo>
                  <a:pt x="14733" y="1865587"/>
                  <a:pt x="161877" y="2220311"/>
                  <a:pt x="372084" y="2333297"/>
                </a:cubicBezTo>
                <a:cubicBezTo>
                  <a:pt x="582291" y="2446283"/>
                  <a:pt x="1131456" y="2275490"/>
                  <a:pt x="1286484" y="2349062"/>
                </a:cubicBezTo>
                <a:cubicBezTo>
                  <a:pt x="1441512" y="2422634"/>
                  <a:pt x="1299622" y="2593428"/>
                  <a:pt x="1302250" y="2774731"/>
                </a:cubicBezTo>
                <a:cubicBezTo>
                  <a:pt x="1304878" y="2956034"/>
                  <a:pt x="1303564" y="3196458"/>
                  <a:pt x="1302250" y="3436883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207390" y="1889272"/>
            <a:ext cx="1747146" cy="812944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Global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Captured state must satisfy “happens before”</a:t>
            </a:r>
          </a:p>
          <a:p>
            <a:pPr lvl="1"/>
            <a:r>
              <a:rPr lang="en-US" sz="2600" dirty="0" smtClean="0"/>
              <a:t>If event b is in the snapshot and a </a:t>
            </a:r>
            <a:r>
              <a:rPr lang="en-US" sz="2600" dirty="0" smtClean="0">
                <a:sym typeface="Wingdings"/>
              </a:rPr>
              <a:t> b, then event a must also be in the snapshot</a:t>
            </a:r>
          </a:p>
          <a:p>
            <a:pPr lvl="1"/>
            <a:endParaRPr lang="en-US" sz="2600" dirty="0">
              <a:sym typeface="Wingdings"/>
            </a:endParaRPr>
          </a:p>
          <a:p>
            <a:endParaRPr lang="en-US" sz="3000" dirty="0" smtClean="0">
              <a:sym typeface="Wingdings"/>
            </a:endParaRPr>
          </a:p>
          <a:p>
            <a:r>
              <a:rPr lang="en-US" sz="3000" dirty="0" smtClean="0">
                <a:solidFill>
                  <a:srgbClr val="FF0000"/>
                </a:solidFill>
                <a:sym typeface="Wingdings"/>
              </a:rPr>
              <a:t>Main challenge is with messages</a:t>
            </a:r>
          </a:p>
          <a:p>
            <a:pPr lvl="1"/>
            <a:r>
              <a:rPr lang="en-US" sz="2600" dirty="0" smtClean="0">
                <a:sym typeface="Wingdings"/>
              </a:rPr>
              <a:t>If snapshot includes message receipt, it should also include sending it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token ring (desired snapshot)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192702" y="2653984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611244" y="235280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4592444" y="257477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61204" y="2703573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611244" y="3451565"/>
            <a:ext cx="7162800" cy="581459"/>
            <a:chOff x="838200" y="2586981"/>
            <a:chExt cx="7162800" cy="5814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Process 10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11244" y="4518365"/>
            <a:ext cx="7162800" cy="581459"/>
            <a:chOff x="838200" y="2586981"/>
            <a:chExt cx="7162800" cy="58145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Process 13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5202044" y="365202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78924" y="365202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664724" y="473370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50524" y="471882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12524" y="258522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05900" y="3817685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7"/>
            <a:endCxn id="27" idx="3"/>
          </p:cNvCxnSpPr>
          <p:nvPr/>
        </p:nvCxnSpPr>
        <p:spPr>
          <a:xfrm flipV="1">
            <a:off x="7467905" y="2702605"/>
            <a:ext cx="664758" cy="203635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802244" y="4981633"/>
            <a:ext cx="1701771" cy="644211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91061" y="299633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5684985" y="377043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640444" y="388062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0" y="2182405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62" y="3329445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56" y="4459497"/>
            <a:ext cx="799666" cy="799666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 bwMode="auto">
          <a:xfrm>
            <a:off x="5320285" y="2020293"/>
            <a:ext cx="1507675" cy="3547241"/>
          </a:xfrm>
          <a:custGeom>
            <a:avLst/>
            <a:gdLst>
              <a:gd name="connsiteX0" fmla="*/ 0 w 1507675"/>
              <a:gd name="connsiteY0" fmla="*/ 0 h 3547241"/>
              <a:gd name="connsiteX1" fmla="*/ 78828 w 1507675"/>
              <a:gd name="connsiteY1" fmla="*/ 646386 h 3547241"/>
              <a:gd name="connsiteX2" fmla="*/ 299545 w 1507675"/>
              <a:gd name="connsiteY2" fmla="*/ 1261241 h 3547241"/>
              <a:gd name="connsiteX3" fmla="*/ 1245476 w 1507675"/>
              <a:gd name="connsiteY3" fmla="*/ 1261241 h 3547241"/>
              <a:gd name="connsiteX4" fmla="*/ 1497725 w 1507675"/>
              <a:gd name="connsiteY4" fmla="*/ 1718441 h 3547241"/>
              <a:gd name="connsiteX5" fmla="*/ 1371600 w 1507675"/>
              <a:gd name="connsiteY5" fmla="*/ 2333297 h 3547241"/>
              <a:gd name="connsiteX6" fmla="*/ 614856 w 1507675"/>
              <a:gd name="connsiteY6" fmla="*/ 2380593 h 3547241"/>
              <a:gd name="connsiteX7" fmla="*/ 409904 w 1507675"/>
              <a:gd name="connsiteY7" fmla="*/ 2790497 h 3547241"/>
              <a:gd name="connsiteX8" fmla="*/ 378373 w 1507675"/>
              <a:gd name="connsiteY8" fmla="*/ 3547241 h 354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7675" h="3547241">
                <a:moveTo>
                  <a:pt x="0" y="0"/>
                </a:moveTo>
                <a:cubicBezTo>
                  <a:pt x="14452" y="218089"/>
                  <a:pt x="28904" y="436179"/>
                  <a:pt x="78828" y="646386"/>
                </a:cubicBezTo>
                <a:cubicBezTo>
                  <a:pt x="128752" y="856593"/>
                  <a:pt x="105104" y="1158765"/>
                  <a:pt x="299545" y="1261241"/>
                </a:cubicBezTo>
                <a:cubicBezTo>
                  <a:pt x="493986" y="1363717"/>
                  <a:pt x="1045779" y="1185041"/>
                  <a:pt x="1245476" y="1261241"/>
                </a:cubicBezTo>
                <a:cubicBezTo>
                  <a:pt x="1445173" y="1337441"/>
                  <a:pt x="1476704" y="1539765"/>
                  <a:pt x="1497725" y="1718441"/>
                </a:cubicBezTo>
                <a:cubicBezTo>
                  <a:pt x="1518746" y="1897117"/>
                  <a:pt x="1518745" y="2222938"/>
                  <a:pt x="1371600" y="2333297"/>
                </a:cubicBezTo>
                <a:cubicBezTo>
                  <a:pt x="1224455" y="2443656"/>
                  <a:pt x="775139" y="2304393"/>
                  <a:pt x="614856" y="2380593"/>
                </a:cubicBezTo>
                <a:cubicBezTo>
                  <a:pt x="454573" y="2456793"/>
                  <a:pt x="449318" y="2596056"/>
                  <a:pt x="409904" y="2790497"/>
                </a:cubicBezTo>
                <a:cubicBezTo>
                  <a:pt x="370490" y="2984938"/>
                  <a:pt x="378373" y="3547241"/>
                  <a:pt x="378373" y="3547241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Global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Goals of capturing global snapshot</a:t>
            </a:r>
          </a:p>
          <a:p>
            <a:pPr lvl="1"/>
            <a:r>
              <a:rPr lang="en-US" dirty="0" smtClean="0"/>
              <a:t>Capture instantaneous state of every process</a:t>
            </a:r>
          </a:p>
          <a:p>
            <a:pPr lvl="1"/>
            <a:r>
              <a:rPr lang="en-US" dirty="0" smtClean="0"/>
              <a:t>Capture relevant messages in transit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What comprises a distributed system’s state?</a:t>
            </a:r>
          </a:p>
          <a:p>
            <a:pPr lvl="1"/>
            <a:r>
              <a:rPr lang="en-US" dirty="0" smtClean="0"/>
              <a:t>State of individual processes</a:t>
            </a:r>
          </a:p>
          <a:p>
            <a:pPr lvl="1"/>
            <a:r>
              <a:rPr lang="en-US" dirty="0" smtClean="0"/>
              <a:t>State of every communication channel (i.e., network)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Assignment 1</a:t>
            </a:r>
          </a:p>
          <a:p>
            <a:pPr lvl="1"/>
            <a:r>
              <a:rPr lang="en-US" dirty="0" smtClean="0"/>
              <a:t>Due Friday by 10pm (no late days)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make any assumptions about </a:t>
            </a:r>
            <a:r>
              <a:rPr lang="en-US" dirty="0" smtClean="0">
                <a:solidFill>
                  <a:srgbClr val="FF0000"/>
                </a:solidFill>
              </a:rPr>
              <a:t>failures (network vs. worker)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Scalability: minimize number of </a:t>
            </a:r>
            <a:r>
              <a:rPr lang="en-US" dirty="0" smtClean="0">
                <a:solidFill>
                  <a:srgbClr val="00B0F0"/>
                </a:solidFill>
              </a:rPr>
              <a:t>threads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Team signups </a:t>
            </a:r>
            <a:r>
              <a:rPr lang="mr-IN" dirty="0" smtClean="0"/>
              <a:t>–</a:t>
            </a:r>
            <a:r>
              <a:rPr lang="en-US" dirty="0" smtClean="0"/>
              <a:t> due Monday but please do it ASAP</a:t>
            </a:r>
          </a:p>
          <a:p>
            <a:pPr lvl="1"/>
            <a:r>
              <a:rPr lang="en-US" dirty="0" smtClean="0"/>
              <a:t>Incentive: you cannot start Assignment 2 (out tonight) until you do this!</a:t>
            </a:r>
          </a:p>
          <a:p>
            <a:pPr lvl="1"/>
            <a:r>
              <a:rPr lang="en-US" dirty="0" smtClean="0"/>
              <a:t>Must sign up even if working individually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Waitlist decisions: by this evening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Logical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Lamport</a:t>
            </a:r>
            <a:r>
              <a:rPr lang="en-US" dirty="0" smtClean="0"/>
              <a:t> clock</a:t>
            </a:r>
          </a:p>
          <a:p>
            <a:pPr lvl="1"/>
            <a:r>
              <a:rPr lang="en-US" dirty="0" smtClean="0"/>
              <a:t>If a </a:t>
            </a:r>
            <a:r>
              <a:rPr lang="en-US" dirty="0" smtClean="0">
                <a:sym typeface="Wingdings"/>
              </a:rPr>
              <a:t> b, then C(a) &lt; C(b)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Vector clock</a:t>
            </a:r>
          </a:p>
          <a:p>
            <a:pPr lvl="1"/>
            <a:r>
              <a:rPr lang="en-US" dirty="0" smtClean="0">
                <a:sym typeface="Wingdings"/>
              </a:rPr>
              <a:t>C(a) &lt; C(b) if and only if a  b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Replicated state machine using logical clocks</a:t>
            </a:r>
          </a:p>
          <a:p>
            <a:pPr lvl="1"/>
            <a:r>
              <a:rPr lang="en-US" dirty="0" smtClean="0">
                <a:sym typeface="Wingdings"/>
              </a:rPr>
              <a:t>At all replicas, execute updates in clock value order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N processes in the system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Processes don’t fail while taking snapshot</a:t>
            </a:r>
          </a:p>
          <a:p>
            <a:pPr lvl="1"/>
            <a:r>
              <a:rPr lang="en-US" dirty="0" smtClean="0"/>
              <a:t>Any process may initiate collection of snapshot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One unidirectional channel/network in either direction between each pair of processes</a:t>
            </a:r>
          </a:p>
          <a:p>
            <a:pPr lvl="1"/>
            <a:r>
              <a:rPr lang="en-US" dirty="0" smtClean="0"/>
              <a:t>All channels ensure FIFO delivery</a:t>
            </a:r>
          </a:p>
          <a:p>
            <a:pPr lvl="1"/>
            <a:r>
              <a:rPr lang="en-US" dirty="0" smtClean="0"/>
              <a:t>Lossless and no duplication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0038" y="2891100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Process 6"/>
          <p:cNvSpPr/>
          <p:nvPr/>
        </p:nvSpPr>
        <p:spPr>
          <a:xfrm>
            <a:off x="2488580" y="2601273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8" name="Oval 7"/>
          <p:cNvSpPr/>
          <p:nvPr/>
        </p:nvSpPr>
        <p:spPr>
          <a:xfrm>
            <a:off x="4469780" y="282324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38540" y="2952041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488580" y="3700033"/>
            <a:ext cx="7162800" cy="581459"/>
            <a:chOff x="838200" y="2586981"/>
            <a:chExt cx="7162800" cy="581459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Process 11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5079380" y="390049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170744" y="280898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03380" y="392290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672140" y="2886268"/>
            <a:ext cx="567364" cy="103663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17380" y="313849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955822" y="31782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61" y="2443976"/>
            <a:ext cx="799666" cy="7996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50" y="3522169"/>
            <a:ext cx="799666" cy="7996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59" y="3556224"/>
            <a:ext cx="799666" cy="79966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765941" y="2891100"/>
            <a:ext cx="663185" cy="107815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63698" y="5018049"/>
            <a:ext cx="864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Solution: after taking checkpoint, send message to others informing them to also take checkpoints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This message will arrive before any subsequent ones (FIFO)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snapshot by </a:t>
            </a:r>
            <a:r>
              <a:rPr lang="en-US" dirty="0" smtClean="0">
                <a:solidFill>
                  <a:srgbClr val="00B0F0"/>
                </a:solidFill>
              </a:rPr>
              <a:t>broadcasting </a:t>
            </a:r>
            <a:r>
              <a:rPr lang="en-US" i="1" dirty="0" smtClean="0">
                <a:solidFill>
                  <a:srgbClr val="00B0F0"/>
                </a:solidFill>
              </a:rPr>
              <a:t>marker</a:t>
            </a:r>
            <a:r>
              <a:rPr lang="en-US" dirty="0" smtClean="0">
                <a:solidFill>
                  <a:srgbClr val="00B0F0"/>
                </a:solidFill>
              </a:rPr>
              <a:t> message</a:t>
            </a:r>
          </a:p>
          <a:p>
            <a:pPr lvl="1"/>
            <a:r>
              <a:rPr lang="en-US" dirty="0" smtClean="0"/>
              <a:t>Distinct from the application’s messages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Marker messages serve two purposes:	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Enable processes to </a:t>
            </a:r>
            <a:r>
              <a:rPr lang="en-US" dirty="0" smtClean="0">
                <a:solidFill>
                  <a:srgbClr val="00B0F0"/>
                </a:solidFill>
              </a:rPr>
              <a:t>discover need for taking a snapshot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Serve as a </a:t>
            </a:r>
            <a:r>
              <a:rPr lang="en-US" dirty="0" smtClean="0">
                <a:solidFill>
                  <a:srgbClr val="00B0F0"/>
                </a:solidFill>
              </a:rPr>
              <a:t>barrier on every network channel</a:t>
            </a:r>
          </a:p>
          <a:p>
            <a:pPr lvl="2"/>
            <a:r>
              <a:rPr lang="en-US" sz="2400" dirty="0" smtClean="0"/>
              <a:t>Guarantee that checkpoints includes all messages received before marker (but none received after)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93064" y="2302641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711605" y="2021409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4692805" y="224337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61565" y="2372177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711605" y="3120169"/>
            <a:ext cx="7162800" cy="581459"/>
            <a:chOff x="838200" y="2586981"/>
            <a:chExt cx="7162800" cy="58145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Process 10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5302405" y="33206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93769" y="221797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26405" y="334304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" name="Straight Arrow Connector 14"/>
          <p:cNvCxnSpPr>
            <a:stCxn id="27" idx="0"/>
          </p:cNvCxnSpPr>
          <p:nvPr/>
        </p:nvCxnSpPr>
        <p:spPr>
          <a:xfrm flipV="1">
            <a:off x="6895165" y="2306404"/>
            <a:ext cx="567364" cy="103663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40405" y="255862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7178847" y="259843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86" y="1864112"/>
            <a:ext cx="799666" cy="799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2976360"/>
            <a:ext cx="799666" cy="79966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988966" y="2311236"/>
            <a:ext cx="663185" cy="107815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711605" y="4300495"/>
            <a:ext cx="7136524" cy="581459"/>
            <a:chOff x="838200" y="2586981"/>
            <a:chExt cx="7136524" cy="58145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393383" y="290610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Process 22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</a:p>
          </p:txBody>
        </p:sp>
      </p:grpSp>
      <p:sp>
        <p:nvSpPr>
          <p:cNvPr id="24" name="Oval 23"/>
          <p:cNvSpPr/>
          <p:nvPr/>
        </p:nvSpPr>
        <p:spPr>
          <a:xfrm>
            <a:off x="4692805" y="452246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61565" y="4651263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11605" y="5399255"/>
            <a:ext cx="7162800" cy="581459"/>
            <a:chOff x="838200" y="2586981"/>
            <a:chExt cx="7162800" cy="581459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Process 27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sp>
        <p:nvSpPr>
          <p:cNvPr id="29" name="Oval 28"/>
          <p:cNvSpPr/>
          <p:nvPr/>
        </p:nvSpPr>
        <p:spPr>
          <a:xfrm>
            <a:off x="5302405" y="559971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93769" y="449705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826405" y="562212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895165" y="4585490"/>
            <a:ext cx="567364" cy="1036636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40405" y="483771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7178847" y="487751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442" y="4081435"/>
            <a:ext cx="799666" cy="79966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5255446"/>
            <a:ext cx="799666" cy="799666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5722870" y="4590322"/>
            <a:ext cx="663185" cy="107815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540405" y="4659984"/>
            <a:ext cx="1170870" cy="103000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Initiator process does the following:</a:t>
            </a:r>
          </a:p>
          <a:p>
            <a:pPr lvl="1"/>
            <a:r>
              <a:rPr lang="en-US" dirty="0" smtClean="0"/>
              <a:t>Records its local state (takes a checkpoint)</a:t>
            </a:r>
          </a:p>
          <a:p>
            <a:pPr lvl="1"/>
            <a:r>
              <a:rPr lang="en-US" dirty="0" smtClean="0"/>
              <a:t>Sends out </a:t>
            </a:r>
            <a:r>
              <a:rPr lang="en-US" i="1" dirty="0" smtClean="0"/>
              <a:t>marker</a:t>
            </a:r>
            <a:r>
              <a:rPr lang="en-US" dirty="0" smtClean="0"/>
              <a:t> messages on every outgoing network channel</a:t>
            </a:r>
          </a:p>
          <a:p>
            <a:pPr lvl="1"/>
            <a:r>
              <a:rPr lang="en-US" dirty="0" smtClean="0"/>
              <a:t>Starts recording messages on every incoming channel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Two cases for how P</a:t>
            </a:r>
            <a:r>
              <a:rPr lang="en-US" baseline="-25000" dirty="0" smtClean="0"/>
              <a:t>i</a:t>
            </a:r>
            <a:r>
              <a:rPr lang="en-US" dirty="0" smtClean="0"/>
              <a:t> should handle receipt of marker message from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j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5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20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If it is the first marker message received by P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r>
              <a:rPr lang="en-US" dirty="0" smtClean="0">
                <a:solidFill>
                  <a:srgbClr val="00B0F0"/>
                </a:solidFill>
              </a:rPr>
              <a:t>:</a:t>
            </a:r>
          </a:p>
          <a:p>
            <a:pPr lvl="1"/>
            <a:r>
              <a:rPr lang="en-US" dirty="0" smtClean="0"/>
              <a:t>Record all local state (take checkpoint)</a:t>
            </a:r>
          </a:p>
          <a:p>
            <a:pPr lvl="1"/>
            <a:r>
              <a:rPr lang="en-US" dirty="0" smtClean="0"/>
              <a:t>Record state of channel from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j</a:t>
            </a:r>
            <a:r>
              <a:rPr lang="en-US" dirty="0" smtClean="0"/>
              <a:t> to P</a:t>
            </a:r>
            <a:r>
              <a:rPr lang="en-US" baseline="-25000" dirty="0" smtClean="0"/>
              <a:t>i</a:t>
            </a:r>
            <a:r>
              <a:rPr lang="en-US" dirty="0" smtClean="0"/>
              <a:t> as empty</a:t>
            </a:r>
          </a:p>
          <a:p>
            <a:pPr lvl="1"/>
            <a:r>
              <a:rPr lang="en-US" dirty="0" smtClean="0"/>
              <a:t>Send marker messages on all outgoing channels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If duplicate marker message received by P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r>
              <a:rPr lang="en-US" dirty="0" smtClean="0">
                <a:solidFill>
                  <a:srgbClr val="00B0F0"/>
                </a:solidFill>
              </a:rPr>
              <a:t>:</a:t>
            </a:r>
          </a:p>
          <a:p>
            <a:pPr lvl="1"/>
            <a:r>
              <a:rPr lang="en-US" dirty="0" smtClean="0"/>
              <a:t>Stop recording channel from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j</a:t>
            </a:r>
            <a:r>
              <a:rPr lang="en-US" dirty="0" smtClean="0"/>
              <a:t> to P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 lvl="1"/>
            <a:r>
              <a:rPr lang="en-US" dirty="0" smtClean="0"/>
              <a:t>Record state of channel as all messages received since marker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Snapshot complete </a:t>
            </a:r>
            <a:r>
              <a:rPr lang="en-US" dirty="0" smtClean="0"/>
              <a:t>when every process has received marker on every incoming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Chandy-Lamport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16" y="3377948"/>
            <a:ext cx="799666" cy="799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18" y="4465050"/>
            <a:ext cx="799666" cy="799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55" y="2310967"/>
            <a:ext cx="799666" cy="79966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136947" y="2747222"/>
            <a:ext cx="6581341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2555488" y="2442769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Oval 10"/>
          <p:cNvSpPr/>
          <p:nvPr/>
        </p:nvSpPr>
        <p:spPr>
          <a:xfrm>
            <a:off x="4536688" y="266473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5448" y="2793537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555488" y="3541529"/>
            <a:ext cx="7162800" cy="581459"/>
            <a:chOff x="838200" y="2586981"/>
            <a:chExt cx="7162800" cy="581459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Process 14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55488" y="4608329"/>
            <a:ext cx="7162800" cy="581459"/>
            <a:chOff x="838200" y="2586981"/>
            <a:chExt cx="7162800" cy="58145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419659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Process 17"/>
            <p:cNvSpPr/>
            <p:nvPr/>
          </p:nvSpPr>
          <p:spPr>
            <a:xfrm>
              <a:off x="838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146288" y="37419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923168" y="37419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608968" y="48236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94768" y="48087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056768" y="26751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50144" y="3907649"/>
            <a:ext cx="603393" cy="969962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7"/>
            <a:endCxn id="28" idx="3"/>
          </p:cNvCxnSpPr>
          <p:nvPr/>
        </p:nvCxnSpPr>
        <p:spPr>
          <a:xfrm flipV="1">
            <a:off x="7412149" y="2792569"/>
            <a:ext cx="664758" cy="203635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14335" y="2771958"/>
            <a:ext cx="1096563" cy="110755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93124" y="2777217"/>
            <a:ext cx="3367964" cy="204645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644641" y="2740961"/>
            <a:ext cx="1278527" cy="104291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02929" y="3891379"/>
            <a:ext cx="1447215" cy="104317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84288" y="297998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5629229" y="386040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7545495" y="419472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127161" y="3841909"/>
            <a:ext cx="475768" cy="106673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203463" y="2728173"/>
            <a:ext cx="2786505" cy="2155533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Coordinated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When to initiate a global snapshot?</a:t>
            </a:r>
          </a:p>
          <a:p>
            <a:endParaRPr lang="en-US" dirty="0"/>
          </a:p>
          <a:p>
            <a:r>
              <a:rPr lang="en-US" dirty="0" smtClean="0"/>
              <a:t>External environment (e.g., user) does not checkpoint</a:t>
            </a:r>
          </a:p>
          <a:p>
            <a:pPr lvl="1"/>
            <a:r>
              <a:rPr lang="en-US" dirty="0" smtClean="0"/>
              <a:t>Cannot roll back output</a:t>
            </a:r>
          </a:p>
          <a:p>
            <a:pPr lvl="1"/>
            <a:r>
              <a:rPr lang="en-US" dirty="0" smtClean="0"/>
              <a:t>Cannot re-issue inputs</a:t>
            </a:r>
          </a:p>
          <a:p>
            <a:pPr lvl="1"/>
            <a:endParaRPr lang="en-US" dirty="0"/>
          </a:p>
          <a:p>
            <a:r>
              <a:rPr lang="en-US" dirty="0" smtClean="0"/>
              <a:t>Implication: </a:t>
            </a:r>
            <a:r>
              <a:rPr lang="en-US" dirty="0" smtClean="0">
                <a:solidFill>
                  <a:srgbClr val="00B0F0"/>
                </a:solidFill>
              </a:rPr>
              <a:t>need coordinated checkpoint upon input or output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oo slow!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952545" y="2743927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297152" y="246431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45595" y="275504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297152" y="3563078"/>
            <a:ext cx="7848600" cy="581459"/>
            <a:chOff x="457200" y="2586981"/>
            <a:chExt cx="7190941" cy="5814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97152" y="4629878"/>
            <a:ext cx="7848600" cy="581459"/>
            <a:chOff x="457200" y="2586981"/>
            <a:chExt cx="7190941" cy="581459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Process 12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973552" y="387261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75856" y="275504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9669968" y="4702976"/>
            <a:ext cx="284882" cy="412960"/>
            <a:chOff x="1828800" y="2586981"/>
            <a:chExt cx="457200" cy="581459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1828800" y="2586981"/>
              <a:ext cx="457200" cy="5814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cxnSp>
        <p:nvCxnSpPr>
          <p:cNvPr id="19" name="Straight Arrow Connector 18"/>
          <p:cNvCxnSpPr/>
          <p:nvPr/>
        </p:nvCxnSpPr>
        <p:spPr>
          <a:xfrm flipV="1">
            <a:off x="6030952" y="278043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493846" y="386321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78752" y="2769282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714254" y="3837827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581907" y="277432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13" y="229746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231573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338253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448787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95" y="340320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78" y="4411671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97" y="2308346"/>
            <a:ext cx="799666" cy="799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66" y="3351906"/>
            <a:ext cx="799666" cy="7996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93" y="4450665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278352" y="41445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9343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16552" y="28446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2965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829959" y="41400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631152" y="2849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887359" y="30777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9078952" y="3992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8</a:t>
            </a:r>
            <a:endParaRPr lang="en-US" sz="2400" baseline="-2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952545" y="2743927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297152" y="246431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45595" y="275504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297152" y="3563078"/>
            <a:ext cx="7848600" cy="581459"/>
            <a:chOff x="457200" y="2586981"/>
            <a:chExt cx="7190941" cy="5814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 flipV="1">
            <a:off x="2822753" y="4920607"/>
            <a:ext cx="5674476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297151" y="4629878"/>
            <a:ext cx="655393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73552" y="387261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75856" y="275504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30952" y="278043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493846" y="386321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78752" y="2769282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714254" y="3837827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581907" y="277432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13" y="229746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231573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338253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448787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95" y="3403203"/>
            <a:ext cx="799666" cy="799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78" y="4411671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97" y="2308346"/>
            <a:ext cx="799666" cy="799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66" y="3351906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278352" y="41445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9343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16552" y="28446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2965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829959" y="41400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631152" y="2849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887359" y="30777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9078952" y="3992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8</a:t>
            </a:r>
            <a:endParaRPr lang="en-US" sz="2400" baseline="-2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RSMs with </a:t>
            </a:r>
            <a:r>
              <a:rPr lang="en-US" dirty="0" err="1" smtClean="0"/>
              <a:t>Lamport</a:t>
            </a:r>
            <a:r>
              <a:rPr lang="en-US" dirty="0" smtClean="0"/>
              <a:t> clocks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879903" y="2068448"/>
            <a:ext cx="4610100" cy="2148151"/>
          </a:xfrm>
          <a:prstGeom prst="rect">
            <a:avLst/>
          </a:prstGeom>
        </p:spPr>
      </p:pic>
      <p:sp>
        <p:nvSpPr>
          <p:cNvPr id="5" name="Can 4"/>
          <p:cNvSpPr/>
          <p:nvPr/>
        </p:nvSpPr>
        <p:spPr>
          <a:xfrm>
            <a:off x="3764565" y="2473370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871083" y="2262570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00423" y="2977306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106366" y="2805734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939827" y="305223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Arrow Connector 32"/>
          <p:cNvCxnSpPr>
            <a:stCxn id="37" idx="6"/>
          </p:cNvCxnSpPr>
          <p:nvPr/>
        </p:nvCxnSpPr>
        <p:spPr>
          <a:xfrm>
            <a:off x="4077347" y="3120996"/>
            <a:ext cx="3972775" cy="764663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50122" y="38168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4519104" y="267726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5092920" y="2488029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45769" y="30587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946083" y="35924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83603" y="3127508"/>
            <a:ext cx="3962166" cy="53370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Document 16"/>
          <p:cNvSpPr/>
          <p:nvPr/>
        </p:nvSpPr>
        <p:spPr>
          <a:xfrm>
            <a:off x="6521418" y="2842047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7096731" y="2590493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042494" y="52075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38278" y="5124904"/>
            <a:ext cx="3991158" cy="11689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045386" y="4753013"/>
            <a:ext cx="4059565" cy="779454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928005" y="55123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Document 22"/>
          <p:cNvSpPr/>
          <p:nvPr/>
        </p:nvSpPr>
        <p:spPr>
          <a:xfrm>
            <a:off x="3805988" y="3931844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Document 23"/>
          <p:cNvSpPr/>
          <p:nvPr/>
        </p:nvSpPr>
        <p:spPr>
          <a:xfrm>
            <a:off x="3816035" y="4506848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Document 24"/>
          <p:cNvSpPr/>
          <p:nvPr/>
        </p:nvSpPr>
        <p:spPr>
          <a:xfrm>
            <a:off x="7915588" y="5608244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Document 25"/>
          <p:cNvSpPr/>
          <p:nvPr/>
        </p:nvSpPr>
        <p:spPr>
          <a:xfrm>
            <a:off x="7935068" y="4125848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3099893" y="2176975"/>
            <a:ext cx="523268" cy="386647"/>
          </a:xfrm>
          <a:prstGeom prst="wedgeRoundRectCallout">
            <a:avLst>
              <a:gd name="adj1" fmla="val 75567"/>
              <a:gd name="adj2" fmla="val 4134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8509685" y="1946407"/>
            <a:ext cx="523268" cy="386647"/>
          </a:xfrm>
          <a:prstGeom prst="wedgeRoundRectCallout">
            <a:avLst>
              <a:gd name="adj1" fmla="val -75158"/>
              <a:gd name="adj2" fmla="val 42005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7.2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Document 28"/>
          <p:cNvSpPr/>
          <p:nvPr/>
        </p:nvSpPr>
        <p:spPr>
          <a:xfrm>
            <a:off x="3416120" y="2984966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Rounded Rectangular Callout 29"/>
          <p:cNvSpPr/>
          <p:nvPr/>
        </p:nvSpPr>
        <p:spPr>
          <a:xfrm>
            <a:off x="2586138" y="2906547"/>
            <a:ext cx="523268" cy="386647"/>
          </a:xfrm>
          <a:prstGeom prst="wedgeRoundRectCallout">
            <a:avLst>
              <a:gd name="adj1" fmla="val 99182"/>
              <a:gd name="adj2" fmla="val 236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Document 30"/>
          <p:cNvSpPr/>
          <p:nvPr/>
        </p:nvSpPr>
        <p:spPr>
          <a:xfrm>
            <a:off x="8247787" y="2929725"/>
            <a:ext cx="381555" cy="422604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ounded Rectangular Callout 31"/>
          <p:cNvSpPr/>
          <p:nvPr/>
        </p:nvSpPr>
        <p:spPr>
          <a:xfrm>
            <a:off x="8823100" y="2678171"/>
            <a:ext cx="523268" cy="386647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8.2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3064576" y="3363848"/>
            <a:ext cx="523268" cy="386647"/>
          </a:xfrm>
          <a:prstGeom prst="wedgeRoundRectCallout">
            <a:avLst>
              <a:gd name="adj1" fmla="val 99182"/>
              <a:gd name="adj2" fmla="val 31756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Rounded Rectangular Callout 33"/>
          <p:cNvSpPr/>
          <p:nvPr/>
        </p:nvSpPr>
        <p:spPr>
          <a:xfrm>
            <a:off x="8317989" y="3481869"/>
            <a:ext cx="523268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9.2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4434772" y="4536342"/>
            <a:ext cx="658148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10.1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947984" y="505512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062784" y="46592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6614984" y="4425001"/>
            <a:ext cx="596052" cy="386647"/>
          </a:xfrm>
          <a:prstGeom prst="wedgeRoundRectCallout">
            <a:avLst>
              <a:gd name="adj1" fmla="val -18321"/>
              <a:gd name="adj2" fmla="val 888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10.2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8329684" y="4855148"/>
            <a:ext cx="595082" cy="386647"/>
          </a:xfrm>
          <a:prstGeom prst="wedgeRoundRectCallout">
            <a:avLst>
              <a:gd name="adj1" fmla="val -70435"/>
              <a:gd name="adj2" fmla="val 4520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11.2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 in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952545" y="2743927"/>
            <a:ext cx="7183248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2297152" y="2464318"/>
            <a:ext cx="634637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45595" y="2755048"/>
            <a:ext cx="556557" cy="108277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297152" y="3563078"/>
            <a:ext cx="7848600" cy="581459"/>
            <a:chOff x="457200" y="2586981"/>
            <a:chExt cx="7190941" cy="5814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66800" y="2877710"/>
              <a:ext cx="6581341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Process 9"/>
            <p:cNvSpPr/>
            <p:nvPr/>
          </p:nvSpPr>
          <p:spPr>
            <a:xfrm>
              <a:off x="457200" y="2586981"/>
              <a:ext cx="581459" cy="58145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 flipV="1">
            <a:off x="2962504" y="4920607"/>
            <a:ext cx="3121457" cy="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Process 12"/>
          <p:cNvSpPr/>
          <p:nvPr/>
        </p:nvSpPr>
        <p:spPr>
          <a:xfrm>
            <a:off x="2297152" y="4629878"/>
            <a:ext cx="634638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973552" y="387261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75856" y="2755047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30952" y="2780432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493846" y="3863213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78752" y="2769282"/>
            <a:ext cx="521696" cy="216556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714254" y="3837827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581907" y="2774329"/>
            <a:ext cx="573245" cy="104798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913" y="2297460"/>
            <a:ext cx="799666" cy="7996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2315737"/>
            <a:ext cx="799666" cy="7996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3382537"/>
            <a:ext cx="799666" cy="7996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2" y="4487871"/>
            <a:ext cx="799666" cy="799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95" y="3403203"/>
            <a:ext cx="799666" cy="7996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97" y="2308346"/>
            <a:ext cx="799666" cy="799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66" y="3351906"/>
            <a:ext cx="799666" cy="7996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278352" y="41445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2</a:t>
            </a:r>
            <a:endParaRPr lang="en-US" sz="2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9343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16552" y="28446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3</a:t>
            </a:r>
            <a:endParaRPr lang="en-US" sz="2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6296559" y="31494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4</a:t>
            </a:r>
            <a:endParaRPr lang="en-US" sz="2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829959" y="4140072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</a:t>
            </a:r>
            <a:r>
              <a:rPr lang="en-US" sz="2400" baseline="-25000" smtClean="0"/>
              <a:t>5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631152" y="2849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6</a:t>
            </a:r>
            <a:endParaRPr lang="en-US" sz="2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8887359" y="30777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7</a:t>
            </a:r>
            <a:endParaRPr lang="en-US" sz="2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9078952" y="39921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8</a:t>
            </a:r>
            <a:endParaRPr lang="en-US" sz="2400" baseline="-2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Message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Between checkpoints, log all events that lead to nondeterminism</a:t>
            </a:r>
          </a:p>
          <a:p>
            <a:pPr lvl="1"/>
            <a:r>
              <a:rPr lang="en-US" dirty="0" smtClean="0"/>
              <a:t>Example: log every message received</a:t>
            </a:r>
          </a:p>
          <a:p>
            <a:pPr lvl="1"/>
            <a:r>
              <a:rPr lang="en-US" dirty="0" smtClean="0"/>
              <a:t>Example: random numbers generated in source code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Log everything necessary to </a:t>
            </a:r>
            <a:r>
              <a:rPr lang="en-US" dirty="0" smtClean="0">
                <a:solidFill>
                  <a:srgbClr val="00B0F0"/>
                </a:solidFill>
              </a:rPr>
              <a:t>ensure same messages are sent as in original execution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Guarantee: between any two global snapshots, you can </a:t>
            </a:r>
            <a:r>
              <a:rPr lang="en-US" dirty="0" smtClean="0">
                <a:solidFill>
                  <a:srgbClr val="00B0F0"/>
                </a:solidFill>
              </a:rPr>
              <a:t>roll back and execute deterministically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Dealing with fail-stop failures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state to recover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Lamport</a:t>
            </a:r>
            <a:r>
              <a:rPr lang="en-US" dirty="0" smtClean="0"/>
              <a:t> Clocks and Vector Clocks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27536" y="3222692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6283" y="3218864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Process 5"/>
          <p:cNvSpPr/>
          <p:nvPr/>
        </p:nvSpPr>
        <p:spPr>
          <a:xfrm>
            <a:off x="646272" y="2465966"/>
            <a:ext cx="762807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2554521" y="2460692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Process 7"/>
          <p:cNvSpPr/>
          <p:nvPr/>
        </p:nvSpPr>
        <p:spPr>
          <a:xfrm>
            <a:off x="4459982" y="2460692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+mn-lt"/>
              </a:rPr>
              <a:t>P3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957523" y="350627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7523" y="39358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714" y="334420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699" y="37737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3030" y="434934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83834" y="41735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99861" y="4020745"/>
            <a:ext cx="1767939" cy="372550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32536" y="3222692"/>
            <a:ext cx="2786" cy="224170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1275374" y="3234049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287731" y="3646596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1353017" y="4442835"/>
            <a:ext cx="1197812" cy="344036"/>
          </a:xfrm>
          <a:prstGeom prst="wedgeRoundRectCallout">
            <a:avLst>
              <a:gd name="adj1" fmla="val 27737"/>
              <a:gd name="adj2" fmla="val -9017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200" b="0" dirty="0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3256435" y="3995681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65845" y="33139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6267" y="312314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5459849" y="3017819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768003" y="3710699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48425" y="351992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5459849" y="3377968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" name="Straight Arrow Connector 27"/>
          <p:cNvCxnSpPr>
            <a:stCxn id="31" idx="2"/>
          </p:cNvCxnSpPr>
          <p:nvPr/>
        </p:nvCxnSpPr>
        <p:spPr>
          <a:xfrm flipH="1">
            <a:off x="2971790" y="3779459"/>
            <a:ext cx="1796213" cy="98873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881456" y="383404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26334" y="342347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3378889" y="3308947"/>
            <a:ext cx="1197812" cy="344036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2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(f) </a:t>
            </a:r>
            <a:r>
              <a:rPr lang="en-US" sz="22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2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200" b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Connector 31"/>
          <p:cNvCxnSpPr>
            <a:stCxn id="47" idx="2"/>
          </p:cNvCxnSpPr>
          <p:nvPr/>
        </p:nvCxnSpPr>
        <p:spPr>
          <a:xfrm>
            <a:off x="8512915" y="2631753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6" idx="2"/>
          </p:cNvCxnSpPr>
          <p:nvPr/>
        </p:nvCxnSpPr>
        <p:spPr>
          <a:xfrm flipH="1">
            <a:off x="9550727" y="2650980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7" idx="2"/>
          </p:cNvCxnSpPr>
          <p:nvPr/>
        </p:nvCxnSpPr>
        <p:spPr>
          <a:xfrm>
            <a:off x="10589687" y="2648663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Process 34"/>
          <p:cNvSpPr/>
          <p:nvPr/>
        </p:nvSpPr>
        <p:spPr>
          <a:xfrm>
            <a:off x="8222185" y="2050294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36" name="Oval 35"/>
          <p:cNvSpPr/>
          <p:nvPr/>
        </p:nvSpPr>
        <p:spPr>
          <a:xfrm>
            <a:off x="8444155" y="289056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444155" y="341201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8328" y="268689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00748" y="322388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481967" y="372018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13566" y="371398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2" name="Straight Arrow Connector 41"/>
          <p:cNvCxnSpPr>
            <a:stCxn id="49" idx="6"/>
            <a:endCxn id="53" idx="2"/>
          </p:cNvCxnSpPr>
          <p:nvPr/>
        </p:nvCxnSpPr>
        <p:spPr>
          <a:xfrm>
            <a:off x="8581675" y="3480775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Process 42"/>
          <p:cNvSpPr/>
          <p:nvPr/>
        </p:nvSpPr>
        <p:spPr>
          <a:xfrm>
            <a:off x="9260806" y="2067204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44" name="Process 43"/>
          <p:cNvSpPr/>
          <p:nvPr/>
        </p:nvSpPr>
        <p:spPr>
          <a:xfrm>
            <a:off x="10298957" y="2067204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46976" y="479657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46" name="Oval 45"/>
          <p:cNvSpPr/>
          <p:nvPr/>
        </p:nvSpPr>
        <p:spPr>
          <a:xfrm>
            <a:off x="9481967" y="444367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46636" y="425996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48" name="Oval 47"/>
          <p:cNvSpPr/>
          <p:nvPr/>
        </p:nvSpPr>
        <p:spPr>
          <a:xfrm>
            <a:off x="10519357" y="47590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519357" y="309975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83027" y="291069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267264" y="483747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f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111883">
            <a:off x="8513090" y="357232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581" y="2736089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[1,0,0]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19058" y="3086159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smtClean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580168" y="3564318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[2,1,0]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71972" y="4095172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622690" y="4623560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[2,2,2]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615850" y="2941477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smtClean="0">
                <a:latin typeface="Arial" charset="0"/>
                <a:ea typeface="Arial" charset="0"/>
                <a:cs typeface="Arial" charset="0"/>
              </a:rPr>
              <a:t>[0,0,1]</a:t>
            </a:r>
            <a:endParaRPr lang="en-US" b="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Arrow Connector 58"/>
          <p:cNvCxnSpPr>
            <a:stCxn id="59" idx="6"/>
          </p:cNvCxnSpPr>
          <p:nvPr/>
        </p:nvCxnSpPr>
        <p:spPr>
          <a:xfrm>
            <a:off x="9619487" y="4512435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1188144">
            <a:off x="9541807" y="4622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Replicated State Machine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09" y="1536511"/>
            <a:ext cx="4316227" cy="2190486"/>
          </a:xfrm>
          <a:prstGeom prst="rect">
            <a:avLst/>
          </a:prstGeom>
        </p:spPr>
      </p:pic>
      <p:pic>
        <p:nvPicPr>
          <p:cNvPr id="5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43" y="483454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36" y="479379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43" y="479379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48843" y="2900263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1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2066" y="2863050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3</a:t>
            </a:r>
            <a:endParaRPr lang="en-US" sz="2400" b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1115" y="2069110"/>
            <a:ext cx="1535998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Replica 2</a:t>
            </a:r>
            <a:endParaRPr lang="en-US" sz="2400" b="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2" idx="0"/>
          </p:cNvCxnSpPr>
          <p:nvPr/>
        </p:nvCxnSpPr>
        <p:spPr bwMode="auto">
          <a:xfrm flipH="1" flipV="1">
            <a:off x="4958443" y="3731416"/>
            <a:ext cx="152400" cy="11031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Straight Arrow Connector 11"/>
          <p:cNvCxnSpPr>
            <a:stCxn id="14" idx="0"/>
          </p:cNvCxnSpPr>
          <p:nvPr/>
        </p:nvCxnSpPr>
        <p:spPr bwMode="auto">
          <a:xfrm flipH="1" flipV="1">
            <a:off x="6392066" y="3726997"/>
            <a:ext cx="14177" cy="1066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>
            <a:stCxn id="13" idx="0"/>
          </p:cNvCxnSpPr>
          <p:nvPr/>
        </p:nvCxnSpPr>
        <p:spPr bwMode="auto">
          <a:xfrm flipH="1" flipV="1">
            <a:off x="7473043" y="3774673"/>
            <a:ext cx="248093" cy="10191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Straight Arrow Connector 13"/>
          <p:cNvCxnSpPr>
            <a:endCxn id="17" idx="1"/>
          </p:cNvCxnSpPr>
          <p:nvPr/>
        </p:nvCxnSpPr>
        <p:spPr bwMode="auto">
          <a:xfrm flipV="1">
            <a:off x="4804954" y="2299943"/>
            <a:ext cx="556161" cy="5624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5" name="Straight Arrow Connector 14"/>
          <p:cNvCxnSpPr>
            <a:endCxn id="17" idx="3"/>
          </p:cNvCxnSpPr>
          <p:nvPr/>
        </p:nvCxnSpPr>
        <p:spPr bwMode="auto">
          <a:xfrm flipH="1" flipV="1">
            <a:off x="6897113" y="2299943"/>
            <a:ext cx="507225" cy="5603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6" name="Straight Arrow Connector 15"/>
          <p:cNvCxnSpPr>
            <a:stCxn id="16" idx="1"/>
            <a:endCxn id="15" idx="3"/>
          </p:cNvCxnSpPr>
          <p:nvPr/>
        </p:nvCxnSpPr>
        <p:spPr bwMode="auto">
          <a:xfrm flipH="1">
            <a:off x="5884841" y="3093883"/>
            <a:ext cx="507225" cy="372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884841" y="5748947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Clients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0851" y="2300098"/>
            <a:ext cx="2677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Are we done now that we have logical clocks?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33771" y="2589269"/>
            <a:ext cx="2677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No! Logical clocks are intolerant of failures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RSMs with Logical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replica can execute an update only after confirming the clock on all other replicas is higher than the update’s clock</a:t>
            </a:r>
          </a:p>
          <a:p>
            <a:endParaRPr lang="en-US" dirty="0"/>
          </a:p>
          <a:p>
            <a:r>
              <a:rPr lang="en-US" dirty="0" smtClean="0"/>
              <a:t>Implication: </a:t>
            </a:r>
            <a:r>
              <a:rPr lang="en-US" dirty="0" smtClean="0">
                <a:solidFill>
                  <a:srgbClr val="FF0000"/>
                </a:solidFill>
              </a:rPr>
              <a:t>if any one replica is down, all other replicas are unable to make progress</a:t>
            </a:r>
          </a:p>
          <a:p>
            <a:pPr lvl="1"/>
            <a:r>
              <a:rPr lang="en-US" dirty="0" smtClean="0"/>
              <a:t>Our RSM implementation (with logical clocks) only gives us a way to consistent apply updates at replicas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Crash failures</a:t>
            </a:r>
          </a:p>
          <a:p>
            <a:pPr lvl="1"/>
            <a:r>
              <a:rPr lang="en-US" dirty="0" smtClean="0"/>
              <a:t>Can resume execution with saved state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Fail stop</a:t>
            </a:r>
          </a:p>
          <a:p>
            <a:pPr lvl="1"/>
            <a:r>
              <a:rPr lang="en-US" dirty="0" smtClean="0"/>
              <a:t>All state is lost upon failure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Recovering from crash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High-level solution: checkpoint process state periodically and resume execution from last checkpoint after restart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Where to store checkpoint?</a:t>
            </a:r>
          </a:p>
          <a:p>
            <a:pPr lvl="1"/>
            <a:r>
              <a:rPr lang="en-US" dirty="0" smtClean="0"/>
              <a:t>Persistent storage vs. volatile memory</a:t>
            </a:r>
          </a:p>
          <a:p>
            <a:pPr lvl="1"/>
            <a:r>
              <a:rPr lang="en-US" dirty="0" smtClean="0"/>
              <a:t>Local machine vs. remote machine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Where to store checkpoint state depends on:</a:t>
            </a:r>
          </a:p>
          <a:p>
            <a:pPr lvl="1"/>
            <a:r>
              <a:rPr lang="en-US" dirty="0" smtClean="0"/>
              <a:t>Types of failures you want to tolerate</a:t>
            </a:r>
          </a:p>
          <a:p>
            <a:pPr lvl="1"/>
            <a:r>
              <a:rPr lang="en-US" dirty="0" smtClean="0"/>
              <a:t>Performance overhead you are willing to incur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AED7-D176-0747-A73A-4DABE0DABE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1242</Words>
  <Application>Microsoft Macintosh PowerPoint</Application>
  <PresentationFormat>Widescreen</PresentationFormat>
  <Paragraphs>477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Mangal</vt:lpstr>
      <vt:lpstr>Wingdings</vt:lpstr>
      <vt:lpstr>Arial</vt:lpstr>
      <vt:lpstr>Office Theme</vt:lpstr>
      <vt:lpstr>CS188: Distributed Systems Lecture 4</vt:lpstr>
      <vt:lpstr>Today’s agenda</vt:lpstr>
      <vt:lpstr>Logical clocks</vt:lpstr>
      <vt:lpstr>RSMs with Lamport clocks</vt:lpstr>
      <vt:lpstr>Lamport Clocks and Vector Clocks</vt:lpstr>
      <vt:lpstr>Replicated State Machine</vt:lpstr>
      <vt:lpstr>RSMs with Logical Clocks</vt:lpstr>
      <vt:lpstr>Types of failures</vt:lpstr>
      <vt:lpstr>Recovering from crash failures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Challenge in checkpointing</vt:lpstr>
      <vt:lpstr>Checkpoint-based recovery</vt:lpstr>
      <vt:lpstr>Real world example</vt:lpstr>
      <vt:lpstr>Chandy-Lamport algorithm</vt:lpstr>
      <vt:lpstr>Example: token ring</vt:lpstr>
      <vt:lpstr>Example: token ring (snapshot 1)</vt:lpstr>
      <vt:lpstr>Example: token ring (snapshot 2)</vt:lpstr>
      <vt:lpstr>Global snapshot</vt:lpstr>
      <vt:lpstr>Example: token ring (desired snapshot)</vt:lpstr>
      <vt:lpstr>Global snapshot</vt:lpstr>
      <vt:lpstr>Announcements</vt:lpstr>
      <vt:lpstr>Chandy-Lamport snapshot</vt:lpstr>
      <vt:lpstr>Chandy-Lamport snapshot</vt:lpstr>
      <vt:lpstr>Chandy-Lamport intuition</vt:lpstr>
      <vt:lpstr>Chandy-Lamport Snapshot</vt:lpstr>
      <vt:lpstr>Chandy-Lamport Snapshot</vt:lpstr>
      <vt:lpstr>Chandy-Lamport Snapshot</vt:lpstr>
      <vt:lpstr>Chandy-Lamport example</vt:lpstr>
      <vt:lpstr>Coordinated checkpointing</vt:lpstr>
      <vt:lpstr>Challenge in checkpointing</vt:lpstr>
      <vt:lpstr>Challenge in checkpointing</vt:lpstr>
      <vt:lpstr>Challenge in checkpointing</vt:lpstr>
      <vt:lpstr>Message logging</vt:lpstr>
      <vt:lpstr>Next time…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CS188: Distributed Systems Lecture 4</dc:title>
  <dc:creator>Microsoft Office User</dc:creator>
  <cp:lastModifiedBy>Microsoft Office User</cp:lastModifiedBy>
  <cp:revision>39</cp:revision>
  <dcterms:created xsi:type="dcterms:W3CDTF">2019-02-19T00:12:01Z</dcterms:created>
  <dcterms:modified xsi:type="dcterms:W3CDTF">2019-04-10T17:32:34Z</dcterms:modified>
</cp:coreProperties>
</file>